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88" d="100"/>
          <a:sy n="88" d="100"/>
        </p:scale>
        <p:origin x="120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0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FAFB0-5558-49FD-9770-39552568AEAC}" type="datetimeFigureOut">
              <a:rPr lang="en-GB" smtClean="0"/>
              <a:t>24/09/2018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25F0F-07B0-4BED-8CF4-24ACCAA6FE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620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FAFB0-5558-49FD-9770-39552568AEAC}" type="datetimeFigureOut">
              <a:rPr lang="en-GB" smtClean="0"/>
              <a:t>24/09/2018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25F0F-07B0-4BED-8CF4-24ACCAA6FE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734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FAFB0-5558-49FD-9770-39552568AEAC}" type="datetimeFigureOut">
              <a:rPr lang="en-GB" smtClean="0"/>
              <a:t>24/09/2018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25F0F-07B0-4BED-8CF4-24ACCAA6FE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7202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FAFB0-5558-49FD-9770-39552568AEAC}" type="datetimeFigureOut">
              <a:rPr lang="en-GB" smtClean="0"/>
              <a:t>24/09/2018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25F0F-07B0-4BED-8CF4-24ACCAA6FE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187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FAFB0-5558-49FD-9770-39552568AEAC}" type="datetimeFigureOut">
              <a:rPr lang="en-GB" smtClean="0"/>
              <a:t>24/09/2018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25F0F-07B0-4BED-8CF4-24ACCAA6FE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093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FAFB0-5558-49FD-9770-39552568AEAC}" type="datetimeFigureOut">
              <a:rPr lang="en-GB" smtClean="0"/>
              <a:t>24/09/2018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25F0F-07B0-4BED-8CF4-24ACCAA6FE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8159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FAFB0-5558-49FD-9770-39552568AEAC}" type="datetimeFigureOut">
              <a:rPr lang="en-GB" smtClean="0"/>
              <a:t>24/09/2018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25F0F-07B0-4BED-8CF4-24ACCAA6FE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2802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FAFB0-5558-49FD-9770-39552568AEAC}" type="datetimeFigureOut">
              <a:rPr lang="en-GB" smtClean="0"/>
              <a:t>24/09/2018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25F0F-07B0-4BED-8CF4-24ACCAA6FE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016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FAFB0-5558-49FD-9770-39552568AEAC}" type="datetimeFigureOut">
              <a:rPr lang="en-GB" smtClean="0"/>
              <a:t>24/09/2018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25F0F-07B0-4BED-8CF4-24ACCAA6FE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070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FAFB0-5558-49FD-9770-39552568AEAC}" type="datetimeFigureOut">
              <a:rPr lang="en-GB" smtClean="0"/>
              <a:t>24/09/2018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25F0F-07B0-4BED-8CF4-24ACCAA6FE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702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FAFB0-5558-49FD-9770-39552568AEAC}" type="datetimeFigureOut">
              <a:rPr lang="en-GB" smtClean="0"/>
              <a:t>24/09/2018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25F0F-07B0-4BED-8CF4-24ACCAA6FE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283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FAFB0-5558-49FD-9770-39552568AEAC}" type="datetimeFigureOut">
              <a:rPr lang="en-GB" smtClean="0"/>
              <a:t>24/09/2018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25F0F-07B0-4BED-8CF4-24ACCAA6FE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874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3" indent="-228603" algn="l" defTabSz="91441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4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0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6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643728"/>
              </p:ext>
            </p:extLst>
          </p:nvPr>
        </p:nvGraphicFramePr>
        <p:xfrm>
          <a:off x="1114424" y="2639022"/>
          <a:ext cx="10096500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4525">
                  <a:extLst>
                    <a:ext uri="{9D8B030D-6E8A-4147-A177-3AD203B41FA5}">
                      <a16:colId xmlns:a16="http://schemas.microsoft.com/office/drawing/2014/main" val="3726259729"/>
                    </a:ext>
                  </a:extLst>
                </a:gridCol>
                <a:gridCol w="8181975">
                  <a:extLst>
                    <a:ext uri="{9D8B030D-6E8A-4147-A177-3AD203B41FA5}">
                      <a16:colId xmlns:a16="http://schemas.microsoft.com/office/drawing/2014/main" val="20691529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chemeClr val="accent5"/>
                          </a:solidFill>
                        </a:rPr>
                        <a:t>3</a:t>
                      </a:r>
                      <a:r>
                        <a:rPr lang="en-GB" sz="1600" b="1" baseline="30000" dirty="0" smtClean="0">
                          <a:solidFill>
                            <a:schemeClr val="accent5"/>
                          </a:solidFill>
                        </a:rPr>
                        <a:t>rd</a:t>
                      </a:r>
                      <a:r>
                        <a:rPr lang="en-GB" sz="1600" b="1" dirty="0" smtClean="0">
                          <a:solidFill>
                            <a:schemeClr val="accent5"/>
                          </a:solidFill>
                        </a:rPr>
                        <a:t> October</a:t>
                      </a:r>
                      <a:endParaRPr lang="en-GB" sz="1600" b="1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Using visual perception research to improve the public’s detection of threats: a case study in building impact</a:t>
                      </a:r>
                    </a:p>
                    <a:p>
                      <a:pPr marL="0" marR="0" lvl="0" indent="0" algn="l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baseline="0" dirty="0" smtClean="0">
                          <a:solidFill>
                            <a:schemeClr val="accent5"/>
                          </a:solidFill>
                        </a:rPr>
                        <a:t>Professor Nick Donnelly, </a:t>
                      </a:r>
                      <a:r>
                        <a:rPr lang="en-GB" sz="1600" b="0" i="1" baseline="0" dirty="0" smtClean="0">
                          <a:solidFill>
                            <a:schemeClr val="accent5"/>
                          </a:solidFill>
                        </a:rPr>
                        <a:t>Liverpool Hope University</a:t>
                      </a:r>
                      <a:endParaRPr lang="en-GB" sz="1600" b="0" i="1" dirty="0" smtClean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885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chemeClr val="accent5"/>
                          </a:solidFill>
                        </a:rPr>
                        <a:t>17</a:t>
                      </a:r>
                      <a:r>
                        <a:rPr lang="en-GB" sz="1600" b="1" baseline="30000" dirty="0" smtClean="0">
                          <a:solidFill>
                            <a:schemeClr val="accent5"/>
                          </a:solidFill>
                        </a:rPr>
                        <a:t>th</a:t>
                      </a:r>
                      <a:r>
                        <a:rPr lang="en-GB" sz="1600" b="1" baseline="0" dirty="0" smtClean="0">
                          <a:solidFill>
                            <a:schemeClr val="accent5"/>
                          </a:solidFill>
                        </a:rPr>
                        <a:t> October</a:t>
                      </a:r>
                      <a:endParaRPr lang="en-GB" sz="1600" b="1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do naïve beholders see paintings?  </a:t>
                      </a:r>
                      <a:endParaRPr lang="en-GB" sz="1600" b="1" i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600" b="0" i="0" baseline="0" dirty="0" err="1" smtClean="0">
                          <a:solidFill>
                            <a:schemeClr val="accent5"/>
                          </a:solidFill>
                        </a:rPr>
                        <a:t>Tobiasz</a:t>
                      </a:r>
                      <a:r>
                        <a:rPr lang="en-GB" sz="1600" b="0" i="0" baseline="0" dirty="0" smtClean="0">
                          <a:solidFill>
                            <a:schemeClr val="accent5"/>
                          </a:solidFill>
                        </a:rPr>
                        <a:t> </a:t>
                      </a:r>
                      <a:r>
                        <a:rPr lang="en-GB" sz="1600" b="0" i="0" baseline="0" dirty="0" err="1" smtClean="0">
                          <a:solidFill>
                            <a:schemeClr val="accent5"/>
                          </a:solidFill>
                        </a:rPr>
                        <a:t>Trawinski</a:t>
                      </a:r>
                      <a:r>
                        <a:rPr lang="en-GB" sz="1600" b="0" i="0" baseline="0" dirty="0" smtClean="0">
                          <a:solidFill>
                            <a:schemeClr val="accent5"/>
                          </a:solidFill>
                        </a:rPr>
                        <a:t>, </a:t>
                      </a:r>
                      <a:r>
                        <a:rPr lang="en-GB" sz="1600" b="0" i="1" baseline="0" dirty="0" smtClean="0">
                          <a:solidFill>
                            <a:schemeClr val="accent5"/>
                          </a:solidFill>
                        </a:rPr>
                        <a:t>Liverpool Hope University</a:t>
                      </a:r>
                      <a:endParaRPr lang="en-GB" sz="1600" b="0" i="1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6436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chemeClr val="accent5"/>
                          </a:solidFill>
                        </a:rPr>
                        <a:t>31</a:t>
                      </a:r>
                      <a:r>
                        <a:rPr lang="en-GB" sz="1600" b="1" baseline="30000" dirty="0" smtClean="0">
                          <a:solidFill>
                            <a:schemeClr val="accent5"/>
                          </a:solidFill>
                        </a:rPr>
                        <a:t>st</a:t>
                      </a:r>
                      <a:r>
                        <a:rPr lang="en-GB" sz="1600" b="1" baseline="0" dirty="0" smtClean="0">
                          <a:solidFill>
                            <a:schemeClr val="accent5"/>
                          </a:solidFill>
                        </a:rPr>
                        <a:t> October</a:t>
                      </a:r>
                      <a:endParaRPr lang="en-GB" sz="1600" b="1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1" i="0" baseline="0" dirty="0" smtClean="0">
                          <a:solidFill>
                            <a:schemeClr val="tx1"/>
                          </a:solidFill>
                        </a:rPr>
                        <a:t>When ‘I’ becomes ‘we’: Exploring the impacts of social identity in digital gaming</a:t>
                      </a:r>
                    </a:p>
                    <a:p>
                      <a:r>
                        <a:rPr lang="en-GB" sz="1600" b="0" i="0" dirty="0" err="1" smtClean="0">
                          <a:solidFill>
                            <a:schemeClr val="accent5"/>
                          </a:solidFill>
                        </a:rPr>
                        <a:t>Dr.</a:t>
                      </a:r>
                      <a:r>
                        <a:rPr lang="en-GB" sz="1600" b="0" i="0" baseline="0" dirty="0" smtClean="0">
                          <a:solidFill>
                            <a:schemeClr val="accent5"/>
                          </a:solidFill>
                        </a:rPr>
                        <a:t> Linda Kaye</a:t>
                      </a:r>
                      <a:r>
                        <a:rPr lang="en-GB" sz="1600" b="0" i="0" dirty="0" smtClean="0">
                          <a:solidFill>
                            <a:schemeClr val="accent5"/>
                          </a:solidFill>
                        </a:rPr>
                        <a:t>,</a:t>
                      </a:r>
                      <a:r>
                        <a:rPr lang="en-GB" sz="1600" b="0" i="0" baseline="0" dirty="0" smtClean="0">
                          <a:solidFill>
                            <a:schemeClr val="accent5"/>
                          </a:solidFill>
                        </a:rPr>
                        <a:t> </a:t>
                      </a:r>
                      <a:r>
                        <a:rPr lang="en-GB" sz="1600" b="0" i="1" baseline="0" dirty="0" smtClean="0">
                          <a:solidFill>
                            <a:schemeClr val="accent5"/>
                          </a:solidFill>
                        </a:rPr>
                        <a:t>Edge Hill University </a:t>
                      </a:r>
                      <a:endParaRPr lang="en-GB" sz="1600" b="0" i="1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9833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1" baseline="0" dirty="0" smtClean="0">
                          <a:solidFill>
                            <a:schemeClr val="accent5"/>
                          </a:solidFill>
                        </a:rPr>
                        <a:t>14</a:t>
                      </a:r>
                      <a:r>
                        <a:rPr lang="en-GB" sz="1600" b="1" baseline="30000" dirty="0" smtClean="0">
                          <a:solidFill>
                            <a:schemeClr val="accent5"/>
                          </a:solidFill>
                        </a:rPr>
                        <a:t>th</a:t>
                      </a:r>
                      <a:r>
                        <a:rPr lang="en-GB" sz="1600" b="1" dirty="0" smtClean="0">
                          <a:solidFill>
                            <a:schemeClr val="accent5"/>
                          </a:solidFill>
                        </a:rPr>
                        <a:t> November</a:t>
                      </a:r>
                      <a:endParaRPr lang="en-GB" sz="1600" b="1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1" i="0" dirty="0" smtClean="0">
                          <a:solidFill>
                            <a:schemeClr val="tx1"/>
                          </a:solidFill>
                        </a:rPr>
                        <a:t>Guest</a:t>
                      </a:r>
                      <a:r>
                        <a:rPr lang="en-GB" sz="1600" b="1" i="0" baseline="0" dirty="0" smtClean="0">
                          <a:solidFill>
                            <a:schemeClr val="tx1"/>
                          </a:solidFill>
                        </a:rPr>
                        <a:t> talk</a:t>
                      </a:r>
                      <a:endParaRPr lang="en-GB" sz="1600" b="1" i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600" b="0" i="0" baseline="0" dirty="0" smtClean="0">
                          <a:solidFill>
                            <a:schemeClr val="accent5"/>
                          </a:solidFill>
                        </a:rPr>
                        <a:t>Professor Kyle Cave, </a:t>
                      </a:r>
                      <a:r>
                        <a:rPr lang="en-GB" sz="1600" b="0" i="1" baseline="0" dirty="0" smtClean="0">
                          <a:solidFill>
                            <a:schemeClr val="accent5"/>
                          </a:solidFill>
                        </a:rPr>
                        <a:t>University of </a:t>
                      </a:r>
                      <a:r>
                        <a:rPr lang="en-GB" sz="1600" b="0" i="1" baseline="0" dirty="0" err="1" smtClean="0">
                          <a:solidFill>
                            <a:schemeClr val="accent5"/>
                          </a:solidFill>
                        </a:rPr>
                        <a:t>Massachussetts</a:t>
                      </a:r>
                      <a:endParaRPr lang="en-GB" sz="1600" b="0" i="1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00920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chemeClr val="accent5"/>
                          </a:solidFill>
                        </a:rPr>
                        <a:t>28</a:t>
                      </a:r>
                      <a:r>
                        <a:rPr lang="en-GB" sz="1600" b="1" baseline="30000" dirty="0" smtClean="0">
                          <a:solidFill>
                            <a:schemeClr val="accent5"/>
                          </a:solidFill>
                        </a:rPr>
                        <a:t>th</a:t>
                      </a:r>
                      <a:r>
                        <a:rPr lang="en-GB" sz="1600" b="1" dirty="0" smtClean="0">
                          <a:solidFill>
                            <a:schemeClr val="accent5"/>
                          </a:solidFill>
                        </a:rPr>
                        <a:t> November</a:t>
                      </a:r>
                      <a:endParaRPr lang="en-GB" sz="1600" b="1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1" i="0" dirty="0" smtClean="0">
                          <a:solidFill>
                            <a:schemeClr val="tx1"/>
                          </a:solidFill>
                        </a:rPr>
                        <a:t>Age</a:t>
                      </a:r>
                      <a:r>
                        <a:rPr lang="en-GB" sz="1600" b="1" i="0" baseline="0" dirty="0" smtClean="0">
                          <a:solidFill>
                            <a:schemeClr val="tx1"/>
                          </a:solidFill>
                        </a:rPr>
                        <a:t> effects on the serial position curve</a:t>
                      </a:r>
                      <a:endParaRPr lang="en-GB" sz="1600" b="1" i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600" b="0" i="0" dirty="0" err="1" smtClean="0">
                          <a:solidFill>
                            <a:schemeClr val="accent5"/>
                          </a:solidFill>
                        </a:rPr>
                        <a:t>Dr.</a:t>
                      </a:r>
                      <a:r>
                        <a:rPr lang="en-GB" sz="1600" b="0" i="0" dirty="0" smtClean="0">
                          <a:solidFill>
                            <a:schemeClr val="accent5"/>
                          </a:solidFill>
                        </a:rPr>
                        <a:t> </a:t>
                      </a:r>
                      <a:r>
                        <a:rPr lang="en-GB" sz="1600" b="0" i="0" dirty="0" err="1" smtClean="0">
                          <a:solidFill>
                            <a:schemeClr val="accent5"/>
                          </a:solidFill>
                        </a:rPr>
                        <a:t>Davide</a:t>
                      </a:r>
                      <a:r>
                        <a:rPr lang="en-GB" sz="1600" b="0" i="0" baseline="0" dirty="0" smtClean="0">
                          <a:solidFill>
                            <a:schemeClr val="accent5"/>
                          </a:solidFill>
                        </a:rPr>
                        <a:t> Bruno</a:t>
                      </a:r>
                      <a:r>
                        <a:rPr lang="en-GB" sz="1600" b="0" i="0" dirty="0" smtClean="0">
                          <a:solidFill>
                            <a:schemeClr val="accent5"/>
                          </a:solidFill>
                        </a:rPr>
                        <a:t>, </a:t>
                      </a:r>
                      <a:r>
                        <a:rPr lang="en-GB" sz="1600" b="0" i="1" dirty="0" smtClean="0">
                          <a:solidFill>
                            <a:schemeClr val="accent5"/>
                          </a:solidFill>
                        </a:rPr>
                        <a:t>Liverpool</a:t>
                      </a:r>
                      <a:r>
                        <a:rPr lang="en-GB" sz="1600" b="0" i="1" baseline="0" dirty="0" smtClean="0">
                          <a:solidFill>
                            <a:schemeClr val="accent5"/>
                          </a:solidFill>
                        </a:rPr>
                        <a:t> John </a:t>
                      </a:r>
                      <a:r>
                        <a:rPr lang="en-GB" sz="1600" b="0" i="1" baseline="0" dirty="0" err="1" smtClean="0">
                          <a:solidFill>
                            <a:schemeClr val="accent5"/>
                          </a:solidFill>
                        </a:rPr>
                        <a:t>Moores</a:t>
                      </a:r>
                      <a:r>
                        <a:rPr lang="en-GB" sz="1600" b="0" i="1" baseline="0" dirty="0" smtClean="0">
                          <a:solidFill>
                            <a:schemeClr val="accent5"/>
                          </a:solidFill>
                        </a:rPr>
                        <a:t> University</a:t>
                      </a:r>
                      <a:endParaRPr lang="en-GB" sz="1600" b="0" i="1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2369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1" baseline="0" dirty="0" smtClean="0">
                          <a:solidFill>
                            <a:schemeClr val="accent5"/>
                          </a:solidFill>
                        </a:rPr>
                        <a:t>12</a:t>
                      </a:r>
                      <a:r>
                        <a:rPr lang="en-GB" sz="1600" b="1" baseline="30000" dirty="0" smtClean="0">
                          <a:solidFill>
                            <a:schemeClr val="accent5"/>
                          </a:solidFill>
                        </a:rPr>
                        <a:t>th</a:t>
                      </a:r>
                      <a:r>
                        <a:rPr lang="en-GB" sz="1600" b="1" dirty="0" smtClean="0">
                          <a:solidFill>
                            <a:schemeClr val="accent5"/>
                          </a:solidFill>
                        </a:rPr>
                        <a:t> December</a:t>
                      </a:r>
                      <a:endParaRPr lang="en-GB" sz="1600" b="1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1" i="0" dirty="0" smtClean="0">
                          <a:solidFill>
                            <a:schemeClr val="tx1"/>
                          </a:solidFill>
                        </a:rPr>
                        <a:t>TBC</a:t>
                      </a:r>
                    </a:p>
                    <a:p>
                      <a:r>
                        <a:rPr lang="en-GB" sz="1600" b="0" i="0" dirty="0" err="1" smtClean="0">
                          <a:solidFill>
                            <a:schemeClr val="accent5"/>
                          </a:solidFill>
                        </a:rPr>
                        <a:t>Dr.</a:t>
                      </a:r>
                      <a:r>
                        <a:rPr lang="en-GB" sz="1600" b="0" i="0" dirty="0" smtClean="0">
                          <a:solidFill>
                            <a:schemeClr val="accent5"/>
                          </a:solidFill>
                        </a:rPr>
                        <a:t> David Moore,</a:t>
                      </a:r>
                      <a:r>
                        <a:rPr lang="en-GB" sz="1600" b="0" i="0" baseline="0" dirty="0" smtClean="0">
                          <a:solidFill>
                            <a:schemeClr val="accent5"/>
                          </a:solidFill>
                        </a:rPr>
                        <a:t> </a:t>
                      </a:r>
                      <a:r>
                        <a:rPr lang="en-GB" sz="1600" b="0" i="1" baseline="0" dirty="0" smtClean="0">
                          <a:solidFill>
                            <a:schemeClr val="accent5"/>
                          </a:solidFill>
                        </a:rPr>
                        <a:t>Liverpool John </a:t>
                      </a:r>
                      <a:r>
                        <a:rPr lang="en-GB" sz="1600" b="0" i="1" baseline="0" dirty="0" err="1" smtClean="0">
                          <a:solidFill>
                            <a:schemeClr val="accent5"/>
                          </a:solidFill>
                        </a:rPr>
                        <a:t>Moores</a:t>
                      </a:r>
                      <a:r>
                        <a:rPr lang="en-GB" sz="1600" b="0" i="1" baseline="0" dirty="0" smtClean="0">
                          <a:solidFill>
                            <a:schemeClr val="accent5"/>
                          </a:solidFill>
                        </a:rPr>
                        <a:t> University</a:t>
                      </a:r>
                      <a:endParaRPr lang="en-GB" sz="1600" b="0" i="1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175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42294" y="1940005"/>
            <a:ext cx="8802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C00000"/>
                </a:solidFill>
              </a:rPr>
              <a:t>Advent term 2018</a:t>
            </a:r>
            <a:endParaRPr lang="en-GB" b="1" dirty="0">
              <a:solidFill>
                <a:srgbClr val="C00000"/>
              </a:solidFill>
            </a:endParaRPr>
          </a:p>
          <a:p>
            <a:pPr algn="ctr"/>
            <a:r>
              <a:rPr lang="en-GB" b="1" dirty="0" smtClean="0">
                <a:solidFill>
                  <a:srgbClr val="C00000"/>
                </a:solidFill>
              </a:rPr>
              <a:t>Wednesdays 4-5pm, Hope Park Sports Building (HPS) 106</a:t>
            </a:r>
            <a:endParaRPr lang="en-GB" b="1" dirty="0">
              <a:solidFill>
                <a:srgbClr val="C000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324" y="132457"/>
            <a:ext cx="10134600" cy="180022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892997" y="6410268"/>
            <a:ext cx="65393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i="1" dirty="0" smtClean="0"/>
              <a:t>For further information, please contact organiser </a:t>
            </a:r>
            <a:r>
              <a:rPr lang="en-GB" sz="1400" b="1" i="1" dirty="0" err="1" smtClean="0"/>
              <a:t>Dr.</a:t>
            </a:r>
            <a:r>
              <a:rPr lang="en-GB" sz="1400" b="1" i="1" dirty="0" smtClean="0"/>
              <a:t> Nicola Jones: jonesn@hope.ac.uk </a:t>
            </a:r>
            <a:endParaRPr lang="en-GB" sz="1400" b="1" i="1" dirty="0"/>
          </a:p>
        </p:txBody>
      </p:sp>
    </p:spTree>
    <p:extLst>
      <p:ext uri="{BB962C8B-B14F-4D97-AF65-F5344CB8AC3E}">
        <p14:creationId xmlns:p14="http://schemas.microsoft.com/office/powerpoint/2010/main" val="2626898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406</TotalTime>
  <Words>131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Liverpool Hope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jonesn</dc:creator>
  <cp:lastModifiedBy>jonesn</cp:lastModifiedBy>
  <cp:revision>23</cp:revision>
  <dcterms:created xsi:type="dcterms:W3CDTF">2017-09-25T12:29:55Z</dcterms:created>
  <dcterms:modified xsi:type="dcterms:W3CDTF">2018-09-24T14:17:11Z</dcterms:modified>
</cp:coreProperties>
</file>